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13" r:id="rId5"/>
  </p:sldMasterIdLst>
  <p:notesMasterIdLst>
    <p:notesMasterId r:id="rId27"/>
  </p:notesMasterIdLst>
  <p:sldIdLst>
    <p:sldId id="256" r:id="rId6"/>
    <p:sldId id="257" r:id="rId7"/>
    <p:sldId id="287" r:id="rId8"/>
    <p:sldId id="288" r:id="rId9"/>
    <p:sldId id="290" r:id="rId10"/>
    <p:sldId id="289" r:id="rId11"/>
    <p:sldId id="292" r:id="rId12"/>
    <p:sldId id="291" r:id="rId13"/>
    <p:sldId id="258" r:id="rId14"/>
    <p:sldId id="259" r:id="rId15"/>
    <p:sldId id="260" r:id="rId16"/>
    <p:sldId id="261" r:id="rId17"/>
    <p:sldId id="262" r:id="rId18"/>
    <p:sldId id="293" r:id="rId19"/>
    <p:sldId id="294" r:id="rId20"/>
    <p:sldId id="297" r:id="rId21"/>
    <p:sldId id="268" r:id="rId22"/>
    <p:sldId id="296" r:id="rId23"/>
    <p:sldId id="283" r:id="rId24"/>
    <p:sldId id="285" r:id="rId25"/>
    <p:sldId id="286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5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5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6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C609434-595F-4028-98DD-B5B7F637B47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732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BEAE4DD-0D74-427A-91BB-A020BAD43DE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508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9630F-52B7-4A22-85C2-9987246E671F}" type="slidenum">
              <a:rPr lang="en-US"/>
              <a:pPr/>
              <a:t>5</a:t>
            </a:fld>
            <a:endParaRPr lang="en-US"/>
          </a:p>
        </p:txBody>
      </p:sp>
      <p:sp>
        <p:nvSpPr>
          <p:cNvPr id="617474" name="Rectangle 7"/>
          <p:cNvSpPr txBox="1">
            <a:spLocks noGrp="1" noChangeArrowheads="1"/>
          </p:cNvSpPr>
          <p:nvPr/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2F5FCAAC-C4A5-410F-B6E4-989067159F88}" type="slidenum">
              <a:rPr lang="en-US" sz="1200">
                <a:ea typeface="Osaka" pitchFamily="20" charset="-128"/>
              </a:rPr>
              <a:pPr algn="r" eaLnBrk="1" hangingPunct="1"/>
              <a:t>5</a:t>
            </a:fld>
            <a:endParaRPr lang="en-US" sz="1200">
              <a:ea typeface="Osaka" pitchFamily="20" charset="-128"/>
            </a:endParaRPr>
          </a:p>
        </p:txBody>
      </p:sp>
      <p:sp>
        <p:nvSpPr>
          <p:cNvPr id="617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ln/>
        </p:spPr>
      </p:sp>
      <p:sp>
        <p:nvSpPr>
          <p:cNvPr id="617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710113"/>
            <a:ext cx="5426075" cy="4464050"/>
          </a:xfrm>
        </p:spPr>
        <p:txBody>
          <a:bodyPr lIns="91440" tIns="45720" rIns="91440" bIns="4572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88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92321-25E7-4B99-81CB-51B480F9D05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9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CF0A34-BF23-4A91-A0C2-C79CC31FC879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66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" y="746125"/>
            <a:ext cx="6610350" cy="3719513"/>
          </a:xfrm>
          <a:ln/>
        </p:spPr>
      </p:sp>
      <p:sp>
        <p:nvSpPr>
          <p:cNvPr id="66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711700"/>
            <a:ext cx="5426075" cy="44608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33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4.wmf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1"/>
          <p:cNvSpPr/>
          <p:nvPr/>
        </p:nvSpPr>
        <p:spPr>
          <a:xfrm>
            <a:off x="6094080" y="6456240"/>
            <a:ext cx="36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Picture 14"/>
          <p:cNvPicPr/>
          <p:nvPr/>
        </p:nvPicPr>
        <p:blipFill>
          <a:blip r:embed="rId14"/>
          <a:stretch/>
        </p:blipFill>
        <p:spPr>
          <a:xfrm>
            <a:off x="10945080" y="6458400"/>
            <a:ext cx="813600" cy="131400"/>
          </a:xfrm>
          <a:prstGeom prst="rect">
            <a:avLst/>
          </a:prstGeom>
          <a:ln>
            <a:noFill/>
          </a:ln>
        </p:spPr>
      </p:pic>
      <p:pic>
        <p:nvPicPr>
          <p:cNvPr id="2" name="Picture 6"/>
          <p:cNvPicPr/>
          <p:nvPr/>
        </p:nvPicPr>
        <p:blipFill>
          <a:blip r:embed="rId15"/>
          <a:stretch/>
        </p:blipFill>
        <p:spPr>
          <a:xfrm>
            <a:off x="352080" y="6302880"/>
            <a:ext cx="1078920" cy="437400"/>
          </a:xfrm>
          <a:prstGeom prst="rect">
            <a:avLst/>
          </a:prstGeom>
          <a:ln>
            <a:noFill/>
          </a:ln>
        </p:spPr>
      </p:pic>
      <p:pic>
        <p:nvPicPr>
          <p:cNvPr id="3" name="Picture 8"/>
          <p:cNvPicPr/>
          <p:nvPr/>
        </p:nvPicPr>
        <p:blipFill>
          <a:blip r:embed="rId16"/>
          <a:srcRect t="25018" b="4170"/>
          <a:stretch/>
        </p:blipFill>
        <p:spPr>
          <a:xfrm>
            <a:off x="360" y="1236600"/>
            <a:ext cx="12187080" cy="2190600"/>
          </a:xfrm>
          <a:prstGeom prst="rect">
            <a:avLst/>
          </a:prstGeom>
          <a:ln>
            <a:noFill/>
          </a:ln>
        </p:spPr>
      </p:pic>
      <p:sp>
        <p:nvSpPr>
          <p:cNvPr id="4" name="Line 2"/>
          <p:cNvSpPr/>
          <p:nvPr/>
        </p:nvSpPr>
        <p:spPr>
          <a:xfrm>
            <a:off x="360" y="3429000"/>
            <a:ext cx="12188520" cy="360"/>
          </a:xfrm>
          <a:prstGeom prst="line">
            <a:avLst/>
          </a:prstGeom>
          <a:ln w="28800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7"/>
          <p:cNvPicPr/>
          <p:nvPr/>
        </p:nvPicPr>
        <p:blipFill>
          <a:blip r:embed="rId17"/>
          <a:stretch/>
        </p:blipFill>
        <p:spPr>
          <a:xfrm>
            <a:off x="305640" y="320040"/>
            <a:ext cx="2518560" cy="703800"/>
          </a:xfrm>
          <a:prstGeom prst="rect">
            <a:avLst/>
          </a:prstGeom>
          <a:ln>
            <a:noFill/>
          </a:ln>
        </p:spPr>
      </p:pic>
      <p:pic>
        <p:nvPicPr>
          <p:cNvPr id="6" name="Picture 9"/>
          <p:cNvPicPr/>
          <p:nvPr/>
        </p:nvPicPr>
        <p:blipFill>
          <a:blip r:embed="rId14"/>
          <a:stretch/>
        </p:blipFill>
        <p:spPr>
          <a:xfrm>
            <a:off x="10802520" y="462240"/>
            <a:ext cx="946080" cy="153000"/>
          </a:xfrm>
          <a:prstGeom prst="rect">
            <a:avLst/>
          </a:prstGeom>
          <a:ln>
            <a:noFill/>
          </a:ln>
        </p:spPr>
      </p:pic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>
            <a:off x="6094080" y="6456240"/>
            <a:ext cx="36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14"/>
          <p:cNvPicPr/>
          <p:nvPr/>
        </p:nvPicPr>
        <p:blipFill>
          <a:blip r:embed="rId14"/>
          <a:stretch/>
        </p:blipFill>
        <p:spPr>
          <a:xfrm>
            <a:off x="10945080" y="6458400"/>
            <a:ext cx="813600" cy="131400"/>
          </a:xfrm>
          <a:prstGeom prst="rect">
            <a:avLst/>
          </a:prstGeom>
          <a:ln>
            <a:noFill/>
          </a:ln>
        </p:spPr>
      </p:pic>
      <p:pic>
        <p:nvPicPr>
          <p:cNvPr id="47" name="Picture 6"/>
          <p:cNvPicPr/>
          <p:nvPr/>
        </p:nvPicPr>
        <p:blipFill>
          <a:blip r:embed="rId15"/>
          <a:stretch/>
        </p:blipFill>
        <p:spPr>
          <a:xfrm>
            <a:off x="352080" y="6302880"/>
            <a:ext cx="1078920" cy="437400"/>
          </a:xfrm>
          <a:prstGeom prst="rect">
            <a:avLst/>
          </a:prstGeom>
          <a:ln>
            <a:noFill/>
          </a:ln>
        </p:spPr>
      </p:pic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 1"/>
          <p:cNvSpPr/>
          <p:nvPr/>
        </p:nvSpPr>
        <p:spPr>
          <a:xfrm>
            <a:off x="6094080" y="6456240"/>
            <a:ext cx="36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Picture 14"/>
          <p:cNvPicPr/>
          <p:nvPr/>
        </p:nvPicPr>
        <p:blipFill>
          <a:blip r:embed="rId14"/>
          <a:stretch/>
        </p:blipFill>
        <p:spPr>
          <a:xfrm>
            <a:off x="10945080" y="6458400"/>
            <a:ext cx="813600" cy="131400"/>
          </a:xfrm>
          <a:prstGeom prst="rect">
            <a:avLst/>
          </a:prstGeom>
          <a:ln>
            <a:noFill/>
          </a:ln>
        </p:spPr>
      </p:pic>
      <p:pic>
        <p:nvPicPr>
          <p:cNvPr id="88" name="Picture 6"/>
          <p:cNvPicPr/>
          <p:nvPr/>
        </p:nvPicPr>
        <p:blipFill>
          <a:blip r:embed="rId15"/>
          <a:stretch/>
        </p:blipFill>
        <p:spPr>
          <a:xfrm>
            <a:off x="352080" y="6302880"/>
            <a:ext cx="1078920" cy="437400"/>
          </a:xfrm>
          <a:prstGeom prst="rect">
            <a:avLst/>
          </a:prstGeom>
          <a:ln>
            <a:noFill/>
          </a:ln>
        </p:spPr>
      </p:pic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ine 1"/>
          <p:cNvSpPr/>
          <p:nvPr/>
        </p:nvSpPr>
        <p:spPr>
          <a:xfrm>
            <a:off x="6094080" y="6456240"/>
            <a:ext cx="36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8" name="Picture 14"/>
          <p:cNvPicPr/>
          <p:nvPr/>
        </p:nvPicPr>
        <p:blipFill>
          <a:blip r:embed="rId14"/>
          <a:stretch/>
        </p:blipFill>
        <p:spPr>
          <a:xfrm>
            <a:off x="10945080" y="6458400"/>
            <a:ext cx="813600" cy="131400"/>
          </a:xfrm>
          <a:prstGeom prst="rect">
            <a:avLst/>
          </a:prstGeom>
          <a:ln>
            <a:noFill/>
          </a:ln>
        </p:spPr>
      </p:pic>
      <p:pic>
        <p:nvPicPr>
          <p:cNvPr id="129" name="Picture 6"/>
          <p:cNvPicPr/>
          <p:nvPr/>
        </p:nvPicPr>
        <p:blipFill>
          <a:blip r:embed="rId15"/>
          <a:stretch/>
        </p:blipFill>
        <p:spPr>
          <a:xfrm>
            <a:off x="352080" y="6302880"/>
            <a:ext cx="1078920" cy="437400"/>
          </a:xfrm>
          <a:prstGeom prst="rect">
            <a:avLst/>
          </a:prstGeom>
          <a:ln>
            <a:noFill/>
          </a:ln>
        </p:spPr>
      </p:pic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20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4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ne 1"/>
          <p:cNvSpPr/>
          <p:nvPr/>
        </p:nvSpPr>
        <p:spPr>
          <a:xfrm>
            <a:off x="6094080" y="6456240"/>
            <a:ext cx="36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1" name="Picture 14"/>
          <p:cNvPicPr/>
          <p:nvPr/>
        </p:nvPicPr>
        <p:blipFill>
          <a:blip r:embed="rId14"/>
          <a:stretch/>
        </p:blipFill>
        <p:spPr>
          <a:xfrm>
            <a:off x="10945080" y="6458400"/>
            <a:ext cx="813600" cy="131400"/>
          </a:xfrm>
          <a:prstGeom prst="rect">
            <a:avLst/>
          </a:prstGeom>
          <a:ln>
            <a:noFill/>
          </a:ln>
        </p:spPr>
      </p:pic>
      <p:pic>
        <p:nvPicPr>
          <p:cNvPr id="212" name="Picture 6"/>
          <p:cNvPicPr/>
          <p:nvPr/>
        </p:nvPicPr>
        <p:blipFill>
          <a:blip r:embed="rId15"/>
          <a:stretch/>
        </p:blipFill>
        <p:spPr>
          <a:xfrm>
            <a:off x="352080" y="6302880"/>
            <a:ext cx="1078920" cy="437400"/>
          </a:xfrm>
          <a:prstGeom prst="rect">
            <a:avLst/>
          </a:prstGeom>
          <a:ln>
            <a:noFill/>
          </a:ln>
        </p:spPr>
      </p:pic>
      <p:pic>
        <p:nvPicPr>
          <p:cNvPr id="213" name="Picture 4"/>
          <p:cNvPicPr/>
          <p:nvPr/>
        </p:nvPicPr>
        <p:blipFill>
          <a:blip r:embed="rId16"/>
          <a:srcRect t="16154" b="7453"/>
          <a:stretch/>
        </p:blipFill>
        <p:spPr>
          <a:xfrm>
            <a:off x="360" y="1231920"/>
            <a:ext cx="12187080" cy="2195280"/>
          </a:xfrm>
          <a:prstGeom prst="rect">
            <a:avLst/>
          </a:prstGeom>
          <a:ln>
            <a:noFill/>
          </a:ln>
        </p:spPr>
      </p:pic>
      <p:sp>
        <p:nvSpPr>
          <p:cNvPr id="214" name="Line 2"/>
          <p:cNvSpPr/>
          <p:nvPr/>
        </p:nvSpPr>
        <p:spPr>
          <a:xfrm>
            <a:off x="360" y="3429000"/>
            <a:ext cx="12188520" cy="360"/>
          </a:xfrm>
          <a:prstGeom prst="line">
            <a:avLst/>
          </a:prstGeom>
          <a:ln w="28800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Picture 7"/>
          <p:cNvPicPr/>
          <p:nvPr/>
        </p:nvPicPr>
        <p:blipFill>
          <a:blip r:embed="rId17"/>
          <a:stretch/>
        </p:blipFill>
        <p:spPr>
          <a:xfrm>
            <a:off x="305640" y="320040"/>
            <a:ext cx="2518560" cy="703800"/>
          </a:xfrm>
          <a:prstGeom prst="rect">
            <a:avLst/>
          </a:prstGeom>
          <a:ln>
            <a:noFill/>
          </a:ln>
        </p:spPr>
      </p:pic>
      <p:pic>
        <p:nvPicPr>
          <p:cNvPr id="216" name="Picture 9"/>
          <p:cNvPicPr/>
          <p:nvPr/>
        </p:nvPicPr>
        <p:blipFill>
          <a:blip r:embed="rId14"/>
          <a:stretch/>
        </p:blipFill>
        <p:spPr>
          <a:xfrm>
            <a:off x="10802520" y="462240"/>
            <a:ext cx="946080" cy="153000"/>
          </a:xfrm>
          <a:prstGeom prst="rect">
            <a:avLst/>
          </a:prstGeom>
          <a:ln>
            <a:noFill/>
          </a:ln>
        </p:spPr>
      </p:pic>
      <p:sp>
        <p:nvSpPr>
          <p:cNvPr id="217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431280" y="3429000"/>
            <a:ext cx="11323800" cy="107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2800" b="1" strike="noStrike" spc="-1" dirty="0" smtClean="0">
                <a:solidFill>
                  <a:srgbClr val="404040"/>
                </a:solidFill>
                <a:latin typeface="Arial"/>
                <a:ea typeface="Tahoma"/>
              </a:rPr>
              <a:t>Visualization libraries updates. </a:t>
            </a:r>
            <a:r>
              <a:rPr lang="en-US" sz="2800" b="1" strike="noStrike" spc="-1" dirty="0" err="1" smtClean="0">
                <a:solidFill>
                  <a:srgbClr val="404040"/>
                </a:solidFill>
                <a:latin typeface="Arial"/>
                <a:ea typeface="Tahoma"/>
              </a:rPr>
              <a:t>ParaView</a:t>
            </a:r>
            <a:r>
              <a:rPr lang="en-US" sz="2800" b="1" strike="noStrike" spc="-1" dirty="0" smtClean="0">
                <a:solidFill>
                  <a:srgbClr val="404040"/>
                </a:solidFill>
                <a:latin typeface="Arial"/>
                <a:ea typeface="Tahoma"/>
              </a:rPr>
              <a:t> usage on Piz </a:t>
            </a:r>
            <a:r>
              <a:rPr lang="en-US" sz="2800" b="1" strike="noStrike" spc="-1" dirty="0" err="1" smtClean="0">
                <a:solidFill>
                  <a:srgbClr val="404040"/>
                </a:solidFill>
                <a:latin typeface="Arial"/>
                <a:ea typeface="Tahoma"/>
              </a:rPr>
              <a:t>Daint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431280" y="4508640"/>
            <a:ext cx="11323800" cy="21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0000" rIns="0" bIns="0"/>
          <a:lstStyle/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800" b="0" strike="noStrike" spc="-1" dirty="0" smtClean="0">
                <a:solidFill>
                  <a:srgbClr val="808080"/>
                </a:solidFill>
                <a:latin typeface="Arial"/>
                <a:ea typeface="Tahoma"/>
              </a:rPr>
              <a:t>Jean </a:t>
            </a:r>
            <a:r>
              <a:rPr lang="en-US" sz="1800" b="0" strike="noStrike" spc="-1" dirty="0">
                <a:solidFill>
                  <a:srgbClr val="808080"/>
                </a:solidFill>
                <a:latin typeface="Arial"/>
                <a:ea typeface="Tahoma"/>
              </a:rPr>
              <a:t>M. Favre, CSCS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800" b="0" strike="noStrike" spc="-1" dirty="0" smtClean="0">
                <a:solidFill>
                  <a:srgbClr val="808080"/>
                </a:solidFill>
                <a:latin typeface="Arial"/>
                <a:ea typeface="Tahoma"/>
              </a:rPr>
              <a:t>October 18</a:t>
            </a:r>
            <a:r>
              <a:rPr lang="en-US" sz="1800" b="0" strike="noStrike" spc="-1" baseline="30000" dirty="0" smtClean="0">
                <a:solidFill>
                  <a:srgbClr val="808080"/>
                </a:solidFill>
                <a:latin typeface="Arial"/>
                <a:ea typeface="Tahoma"/>
              </a:rPr>
              <a:t>th</a:t>
            </a:r>
            <a:r>
              <a:rPr lang="en-US" sz="1800" b="0" strike="noStrike" spc="-1" dirty="0" smtClean="0">
                <a:solidFill>
                  <a:srgbClr val="808080"/>
                </a:solidFill>
                <a:latin typeface="Arial"/>
                <a:ea typeface="Tahoma"/>
              </a:rPr>
              <a:t> </a:t>
            </a:r>
            <a:r>
              <a:rPr lang="en-US" sz="1800" b="0" strike="noStrike" spc="-1" dirty="0">
                <a:solidFill>
                  <a:srgbClr val="808080"/>
                </a:solidFill>
                <a:latin typeface="Arial"/>
                <a:ea typeface="Tahoma"/>
              </a:rPr>
              <a:t>2018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72000" anchor="b"/>
          <a:lstStyle/>
          <a:p>
            <a:pPr>
              <a:lnSpc>
                <a:spcPct val="100000"/>
              </a:lnSpc>
            </a:pPr>
            <a:r>
              <a:rPr lang="en-US" sz="2600" b="1" strike="noStrike" spc="-1" dirty="0" smtClean="0">
                <a:solidFill>
                  <a:srgbClr val="404040"/>
                </a:solidFill>
                <a:latin typeface="Arial"/>
                <a:ea typeface="DejaVu Sans"/>
              </a:rPr>
              <a:t>The hardware and compiler technology have evolved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0" rIns="0" bIns="45000"/>
          <a:lstStyle/>
          <a:p>
            <a:pPr marL="18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It is also time for us to embrace the new technologies</a:t>
            </a:r>
          </a:p>
          <a:p>
            <a:pPr marL="18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</a:pPr>
            <a:endParaRPr lang="en-US" sz="24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EGL</a:t>
            </a: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LLVM-enabled Mesa</a:t>
            </a: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TBB-based </a:t>
            </a:r>
            <a:r>
              <a:rPr lang="en-US" sz="2400" spc="-1" dirty="0" err="1" smtClean="0">
                <a:solidFill>
                  <a:srgbClr val="000000"/>
                </a:solidFill>
                <a:latin typeface="Arial"/>
              </a:rPr>
              <a:t>OSPRay</a:t>
            </a:r>
            <a:endParaRPr lang="en-US" sz="2400" spc="-1" dirty="0" smtClean="0">
              <a:solidFill>
                <a:srgbClr val="000000"/>
              </a:solid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NVIDIA </a:t>
            </a:r>
            <a:r>
              <a:rPr lang="en-US" sz="2400" spc="-1" dirty="0" err="1" smtClean="0">
                <a:solidFill>
                  <a:srgbClr val="000000"/>
                </a:solidFill>
                <a:latin typeface="Arial"/>
              </a:rPr>
              <a:t>IndeX</a:t>
            </a:r>
            <a:endParaRPr lang="en-US" sz="2400" spc="-1" dirty="0" smtClean="0">
              <a:solidFill>
                <a:srgbClr val="000000"/>
              </a:solid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NVIDIA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</a:rPr>
              <a:t>OptiX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72000" anchor="b"/>
          <a:lstStyle/>
          <a:p>
            <a:pPr>
              <a:lnSpc>
                <a:spcPct val="100000"/>
              </a:lnSpc>
            </a:pPr>
            <a:r>
              <a:rPr lang="en-US" sz="2600" b="1" strike="noStrike" spc="-1" dirty="0" smtClean="0">
                <a:solidFill>
                  <a:srgbClr val="404040"/>
                </a:solidFill>
                <a:latin typeface="Arial"/>
                <a:ea typeface="DejaVu Sans"/>
              </a:rPr>
              <a:t>Libs use for </a:t>
            </a:r>
            <a:r>
              <a:rPr lang="en-US" sz="2600" b="1" strike="noStrike" spc="-1" dirty="0" err="1" smtClean="0">
                <a:solidFill>
                  <a:srgbClr val="404040"/>
                </a:solidFill>
                <a:latin typeface="Arial"/>
                <a:ea typeface="DejaVu Sans"/>
              </a:rPr>
              <a:t>ParaView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0" rIns="0" bIns="45000"/>
          <a:lstStyle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EGL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we no longer need an X-server windowing syste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  <a:ea typeface="DejaVu Sans"/>
              </a:rPr>
              <a:t>m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Adopted on Piz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</a:rPr>
              <a:t>Daint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 since NVIDIA driver 352</a:t>
            </a: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Mesa, an open-source implementation of OpenGL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000" spc="-1" dirty="0"/>
              <a:t>A variety of device drivers allows the Mesa libraries to be used in many different environments ranging from </a:t>
            </a:r>
            <a:r>
              <a:rPr lang="en-US" sz="2000" i="1" spc="-1" dirty="0"/>
              <a:t>software emulation </a:t>
            </a:r>
            <a:r>
              <a:rPr lang="en-US" sz="2000" spc="-1" dirty="0"/>
              <a:t>to complete hardware acceleration for modern GPUs</a:t>
            </a:r>
            <a:r>
              <a:rPr lang="en-US" sz="2000" spc="-1" dirty="0" smtClean="0"/>
              <a:t>.</a:t>
            </a:r>
          </a:p>
          <a:p>
            <a:pPr marL="343080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/>
              <a:t>LLVM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000" spc="-1" dirty="0" smtClean="0"/>
              <a:t>modern </a:t>
            </a:r>
            <a:r>
              <a:rPr lang="en-US" sz="2000" spc="-1" dirty="0"/>
              <a:t>source- and target-independent optimizer, along with code generation support for many popular </a:t>
            </a:r>
            <a:r>
              <a:rPr lang="en-US" sz="2000" spc="-1" dirty="0" smtClean="0"/>
              <a:t>CPUs</a:t>
            </a:r>
          </a:p>
          <a:p>
            <a:pPr marL="343080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000" b="0" strike="noStrike" spc="-1" dirty="0" smtClean="0">
                <a:latin typeface="Arial"/>
              </a:rPr>
              <a:t>The Mesa Gallium </a:t>
            </a:r>
            <a:r>
              <a:rPr lang="en-US" sz="2000" spc="-1" dirty="0" smtClean="0"/>
              <a:t>multithreaded </a:t>
            </a:r>
            <a:r>
              <a:rPr lang="en-US" sz="2000" b="0" strike="noStrike" spc="-1" dirty="0" err="1" smtClean="0">
                <a:latin typeface="Arial"/>
              </a:rPr>
              <a:t>llvmpipe</a:t>
            </a:r>
            <a:r>
              <a:rPr lang="en-US" sz="2000" b="0" strike="noStrike" spc="-1" dirty="0" smtClean="0">
                <a:latin typeface="Arial"/>
              </a:rPr>
              <a:t> driver is used</a:t>
            </a:r>
            <a:r>
              <a:rPr lang="en-US" sz="2000" spc="-1" dirty="0" smtClean="0">
                <a:latin typeface="Arial"/>
              </a:rPr>
              <a:t> for </a:t>
            </a:r>
            <a:r>
              <a:rPr lang="en-US" sz="2000" spc="-1" dirty="0" err="1" smtClean="0">
                <a:latin typeface="Arial"/>
              </a:rPr>
              <a:t>ParaView</a:t>
            </a:r>
            <a:r>
              <a:rPr lang="en-US" sz="2000" spc="-1" dirty="0" smtClean="0">
                <a:latin typeface="Arial"/>
              </a:rPr>
              <a:t> for the Multi-core partition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000" spc="-1" dirty="0"/>
              <a:t> a software rasterizer that uses LLVM to do runtime code generation. </a:t>
            </a:r>
            <a:r>
              <a:rPr lang="en-US" sz="2000" spc="-1" dirty="0" err="1"/>
              <a:t>Shaders</a:t>
            </a:r>
            <a:r>
              <a:rPr lang="en-US" sz="2000" spc="-1" dirty="0"/>
              <a:t>, </a:t>
            </a:r>
            <a:r>
              <a:rPr lang="en-US" sz="2000" spc="-1" dirty="0" smtClean="0"/>
              <a:t>rasterization </a:t>
            </a:r>
            <a:r>
              <a:rPr lang="en-US" sz="2000" spc="-1" dirty="0"/>
              <a:t>and vertex processing are implemented with </a:t>
            </a:r>
            <a:r>
              <a:rPr lang="en-US" sz="2000" spc="-1" dirty="0" smtClean="0"/>
              <a:t>LLVM, translated to x86-64 machine </a:t>
            </a:r>
            <a:r>
              <a:rPr lang="en-US" sz="2000" spc="-1" dirty="0"/>
              <a:t>code</a:t>
            </a:r>
            <a:r>
              <a:rPr lang="en-US" sz="2000" spc="-1" dirty="0" smtClean="0"/>
              <a:t>.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72000" anchor="b"/>
          <a:lstStyle/>
          <a:p>
            <a:pPr>
              <a:lnSpc>
                <a:spcPct val="100000"/>
              </a:lnSpc>
            </a:pPr>
            <a:r>
              <a:rPr lang="en-US" sz="2600" b="1" spc="-1" dirty="0" smtClean="0">
                <a:solidFill>
                  <a:srgbClr val="404040"/>
                </a:solidFill>
                <a:latin typeface="Arial"/>
              </a:rPr>
              <a:t>Performance?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0" rIns="0" bIns="45000"/>
          <a:lstStyle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Demo 1</a:t>
            </a:r>
            <a:endParaRPr lang="en-US" sz="2400" b="0" strike="noStrike" spc="-1" dirty="0">
              <a:latin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897434"/>
              </p:ext>
            </p:extLst>
          </p:nvPr>
        </p:nvGraphicFramePr>
        <p:xfrm>
          <a:off x="2030238" y="3377511"/>
          <a:ext cx="81258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628"/>
                <a:gridCol w="2708628"/>
                <a:gridCol w="27086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Rendering lib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Small  (8.8 M </a:t>
                      </a:r>
                      <a:r>
                        <a:rPr lang="en-US" dirty="0" err="1" smtClean="0"/>
                        <a:t>tris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Big (257 M </a:t>
                      </a:r>
                      <a:r>
                        <a:rPr lang="en-US" dirty="0" err="1" smtClean="0"/>
                        <a:t>tris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OpenGL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10-12 frames/sec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frames/sec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LLVM-Mesa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2-3 frames/sec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2-3 frames/sec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TBB-</a:t>
                      </a:r>
                      <a:r>
                        <a:rPr lang="en-US" dirty="0" err="1" smtClean="0"/>
                        <a:t>OSPRay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72000" anchor="b"/>
          <a:lstStyle/>
          <a:p>
            <a:pPr>
              <a:lnSpc>
                <a:spcPct val="100000"/>
              </a:lnSpc>
            </a:pPr>
            <a:r>
              <a:rPr lang="en-US" sz="2600" b="1" strike="noStrike" spc="-1" dirty="0" smtClean="0">
                <a:solidFill>
                  <a:srgbClr val="404040"/>
                </a:solidFill>
                <a:latin typeface="Arial"/>
                <a:ea typeface="Noto Sans CJK SC Regular"/>
              </a:rPr>
              <a:t>Improved visual appearance was provided…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0" rIns="0" bIns="45000"/>
          <a:lstStyle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But still without global illumination effects</a:t>
            </a: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endParaRPr lang="en-US" sz="24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Enable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OSPRay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and ray-tracing</a:t>
            </a: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endParaRPr lang="en-US" sz="2400" spc="-1" dirty="0" smtClean="0">
              <a:solidFill>
                <a:srgbClr val="000000"/>
              </a:solid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</a:rPr>
              <a:t>#SBATCH --</a:t>
            </a:r>
            <a:r>
              <a:rPr lang="en-US" sz="2400" spc="-1" dirty="0" err="1">
                <a:solidFill>
                  <a:srgbClr val="000000"/>
                </a:solidFill>
              </a:rPr>
              <a:t>cpus</a:t>
            </a:r>
            <a:r>
              <a:rPr lang="en-US" sz="2400" spc="-1" dirty="0">
                <a:solidFill>
                  <a:srgbClr val="000000"/>
                </a:solidFill>
              </a:rPr>
              <a:t>-per-task=72</a:t>
            </a: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</a:rPr>
              <a:t>#SBATCH --</a:t>
            </a:r>
            <a:r>
              <a:rPr lang="en-US" sz="2400" spc="-1" dirty="0" err="1">
                <a:solidFill>
                  <a:srgbClr val="000000"/>
                </a:solidFill>
              </a:rPr>
              <a:t>ntasks</a:t>
            </a:r>
            <a:r>
              <a:rPr lang="en-US" sz="2400" spc="-1" dirty="0">
                <a:solidFill>
                  <a:srgbClr val="000000"/>
                </a:solidFill>
              </a:rPr>
              <a:t>-per-core=2</a:t>
            </a: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</a:rPr>
              <a:t>#SBATCH --constraint=mc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0"/>
            <a:ext cx="10058400" cy="56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07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52560"/>
            <a:ext cx="10058400" cy="56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4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72000" anchor="b"/>
          <a:lstStyle/>
          <a:p>
            <a:pPr>
              <a:lnSpc>
                <a:spcPct val="100000"/>
              </a:lnSpc>
            </a:pPr>
            <a:r>
              <a:rPr lang="en-US" sz="2600" b="1" spc="-1" dirty="0" smtClean="0">
                <a:solidFill>
                  <a:srgbClr val="404040"/>
                </a:solidFill>
                <a:latin typeface="Arial"/>
              </a:rPr>
              <a:t>Performance?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0" rIns="0" bIns="45000"/>
          <a:lstStyle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Demo 2</a:t>
            </a:r>
            <a:endParaRPr lang="en-US" sz="2400" b="0" strike="noStrike" spc="-1" dirty="0">
              <a:latin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532921"/>
              </p:ext>
            </p:extLst>
          </p:nvPr>
        </p:nvGraphicFramePr>
        <p:xfrm>
          <a:off x="1355463" y="3377511"/>
          <a:ext cx="8800659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553"/>
                <a:gridCol w="2933553"/>
                <a:gridCol w="29335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Rendering lib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Small  (8.8 M </a:t>
                      </a:r>
                      <a:r>
                        <a:rPr lang="en-US" dirty="0" err="1" smtClean="0"/>
                        <a:t>tris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Big (257 M </a:t>
                      </a:r>
                      <a:r>
                        <a:rPr lang="en-US" dirty="0" err="1" smtClean="0"/>
                        <a:t>tris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OpenGL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10-12 frames/sec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frames/sec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LLVM-Mesa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2-3 frames/sec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1-2 frames/sec</a:t>
                      </a: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smtClean="0"/>
                        <a:t>TBB-</a:t>
                      </a:r>
                      <a:r>
                        <a:rPr lang="en-US" dirty="0" err="1" smtClean="0"/>
                        <a:t>OSPRay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9-11 frames/sec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9-10 frames/sec</a:t>
                      </a:r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TBB-</a:t>
                      </a:r>
                      <a:r>
                        <a:rPr lang="en-US" dirty="0" err="1" smtClean="0"/>
                        <a:t>OSPRay</a:t>
                      </a:r>
                      <a:r>
                        <a:rPr lang="en-US" baseline="0" dirty="0" smtClean="0"/>
                        <a:t> + shadows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9-11 frames/sec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9-10 frames/sec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8376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72000" anchor="b"/>
          <a:lstStyle/>
          <a:p>
            <a:pPr>
              <a:lnSpc>
                <a:spcPct val="100000"/>
              </a:lnSpc>
            </a:pPr>
            <a:r>
              <a:rPr lang="en-US" sz="2600" b="1" strike="noStrike" spc="-1" dirty="0" err="1" smtClean="0">
                <a:solidFill>
                  <a:srgbClr val="404040"/>
                </a:solidFill>
                <a:latin typeface="Arial"/>
                <a:ea typeface="Noto Sans CJK SC Regular"/>
              </a:rPr>
              <a:t>ParaView</a:t>
            </a:r>
            <a:r>
              <a:rPr lang="en-US" sz="2600" b="1" strike="noStrike" spc="-1" dirty="0" smtClean="0">
                <a:solidFill>
                  <a:srgbClr val="404040"/>
                </a:solidFill>
                <a:latin typeface="Arial"/>
                <a:ea typeface="Noto Sans CJK SC Regular"/>
              </a:rPr>
              <a:t> runs with headless rendering on Piz </a:t>
            </a:r>
            <a:r>
              <a:rPr lang="en-US" sz="2600" b="1" strike="noStrike" spc="-1" dirty="0" err="1" smtClean="0">
                <a:solidFill>
                  <a:srgbClr val="404040"/>
                </a:solidFill>
                <a:latin typeface="Arial"/>
                <a:ea typeface="Noto Sans CJK SC Regular"/>
              </a:rPr>
              <a:t>Daint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0" rIns="0" bIns="45000"/>
          <a:lstStyle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Headless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rendering</a:t>
            </a:r>
            <a:endParaRPr lang="en-US" sz="2400" b="0" strike="noStrike" spc="-1" dirty="0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On the server side,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there is no need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 open a graphics window to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do rendering =&gt; No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need for an X-server running on the compute nodes</a:t>
            </a:r>
            <a:endParaRPr lang="en-US" sz="2400" b="0" strike="noStrike" spc="-1" dirty="0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417"/>
              </a:spcBef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GPU-accelerated rendering</a:t>
            </a:r>
            <a:endParaRPr lang="en-US" sz="2400" b="0" strike="noStrike" spc="-1" dirty="0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OpenGL on NVIDIA hardware with EGL</a:t>
            </a:r>
            <a:endParaRPr lang="en-US" sz="2400" b="0" strike="noStrike" spc="-1" dirty="0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417"/>
              </a:spcBef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OSMesa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rendering</a:t>
            </a:r>
            <a:endParaRPr lang="en-US" sz="2400" b="0" strike="noStrike" spc="-1" dirty="0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off-screen Mesa on the multi-core CPU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soon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/>
          </p:nvPr>
        </p:nvSpPr>
        <p:spPr>
          <a:xfrm>
            <a:off x="609120" y="1604519"/>
            <a:ext cx="10969560" cy="514560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Ray-tracing also supported by the NVIDIA </a:t>
            </a:r>
            <a:r>
              <a:rPr lang="en-US" sz="2400" dirty="0" err="1" smtClean="0"/>
              <a:t>OptiX</a:t>
            </a:r>
            <a:r>
              <a:rPr lang="en-US" sz="2400" dirty="0" smtClean="0"/>
              <a:t> lib</a:t>
            </a:r>
          </a:p>
          <a:p>
            <a:endParaRPr lang="en-US" dirty="0" smtClean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 smtClean="0"/>
              <a:t>VTK integrates support for </a:t>
            </a:r>
            <a:r>
              <a:rPr lang="en-US" dirty="0" err="1" smtClean="0"/>
              <a:t>OptiX</a:t>
            </a:r>
            <a:endParaRPr lang="en-US" dirty="0" smtClean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 smtClean="0"/>
              <a:t>As of October 2018, there is no GUI for it…but it’s coming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 smtClean="0"/>
              <a:t>I have worked with NVIDIA to test the </a:t>
            </a:r>
            <a:r>
              <a:rPr lang="en-US" dirty="0" err="1" smtClean="0"/>
              <a:t>OptiX</a:t>
            </a:r>
            <a:r>
              <a:rPr lang="en-US" dirty="0" smtClean="0"/>
              <a:t> port to </a:t>
            </a:r>
            <a:r>
              <a:rPr lang="en-US" dirty="0" err="1" smtClean="0"/>
              <a:t>ParaView</a:t>
            </a:r>
            <a:endParaRPr lang="en-US" dirty="0" smtClean="0"/>
          </a:p>
          <a:p>
            <a:endParaRPr lang="en-US" dirty="0"/>
          </a:p>
          <a:p>
            <a:r>
              <a:rPr lang="en-US" sz="2400" dirty="0" smtClean="0"/>
              <a:t>NVIDIA has announced the Turing GPU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Turing brings together dedicated hardware acceleration of four core elements: AI, </a:t>
            </a:r>
            <a:r>
              <a:rPr lang="en-US" b="1" dirty="0">
                <a:solidFill>
                  <a:srgbClr val="FF0000"/>
                </a:solidFill>
              </a:rPr>
              <a:t>ray tracing, programmable shading</a:t>
            </a:r>
            <a:r>
              <a:rPr lang="en-US" dirty="0"/>
              <a:t> and simulation.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8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404040"/>
                </a:solidFill>
                <a:latin typeface="Arial"/>
                <a:ea typeface="Noto Sans CJK SC Regular"/>
              </a:rPr>
              <a:t>Motivational Examples</a:t>
            </a:r>
            <a:endParaRPr lang="en-US" sz="2600" b="0" strike="noStrike" spc="-1">
              <a:latin typeface="Arial"/>
            </a:endParaRPr>
          </a:p>
        </p:txBody>
      </p:sp>
      <p:pic>
        <p:nvPicPr>
          <p:cNvPr id="338" name="Picture 337"/>
          <p:cNvPicPr/>
          <p:nvPr/>
        </p:nvPicPr>
        <p:blipFill>
          <a:blip r:embed="rId2"/>
          <a:srcRect l="36832" r="38303"/>
          <a:stretch/>
        </p:blipFill>
        <p:spPr>
          <a:xfrm>
            <a:off x="914400" y="907560"/>
            <a:ext cx="2374920" cy="538812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3"/>
          <a:stretch/>
        </p:blipFill>
        <p:spPr>
          <a:xfrm>
            <a:off x="3858120" y="1828800"/>
            <a:ext cx="8349840" cy="47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72000" anchor="b"/>
          <a:lstStyle/>
          <a:p>
            <a:pPr>
              <a:lnSpc>
                <a:spcPct val="100000"/>
              </a:lnSpc>
            </a:pPr>
            <a:r>
              <a:rPr lang="en-US" sz="2600" b="1" strike="noStrike" spc="-1" dirty="0" smtClean="0">
                <a:solidFill>
                  <a:srgbClr val="404040"/>
                </a:solidFill>
                <a:latin typeface="Arial"/>
                <a:ea typeface="DejaVu Sans"/>
              </a:rPr>
              <a:t>Motivating facts I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0" rIns="0" bIns="45000"/>
          <a:lstStyle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Piz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Daint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is split into two partitions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GPU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Multi-core</a:t>
            </a:r>
            <a:endParaRPr lang="en-US" sz="2400" b="0" strike="noStrike" spc="-1" dirty="0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On a GPU node</a:t>
            </a:r>
            <a:endParaRPr lang="en-US" sz="2400" b="0" strike="noStrike" spc="-1" dirty="0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Memory is strictly limited to 16GB</a:t>
            </a:r>
            <a:endParaRPr lang="en-US" sz="2400" b="0" strike="noStrike" spc="-1" dirty="0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PCI bus stands between CPU and GPU</a:t>
            </a:r>
            <a:endParaRPr lang="en-US" sz="2400" b="0" strike="noStrike" spc="-1" dirty="0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Strongly restrict the size of data that can be rendered </a:t>
            </a:r>
            <a:r>
              <a:rPr lang="en-US" sz="2400" i="1" spc="-1" dirty="0" smtClean="0">
                <a:solidFill>
                  <a:srgbClr val="000000"/>
                </a:solidFill>
                <a:latin typeface="Arial"/>
              </a:rPr>
              <a:t>in-core</a:t>
            </a:r>
            <a:endParaRPr lang="en-US" sz="2400" b="0" i="1" strike="noStrike" spc="-1" dirty="0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On an MC node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Some nodes are fatter (128 GB)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More hardware threads (2x18 with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</a:rPr>
              <a:t>hyperthreading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 = &gt; 72 threads)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404040"/>
                </a:solidFill>
                <a:latin typeface="Arial"/>
                <a:ea typeface="Noto Sans CJK SC Regular"/>
              </a:rPr>
              <a:t>Summary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431279" y="1087560"/>
            <a:ext cx="10613439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OpenGL is not the solution to all rendering problems</a:t>
            </a: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With higher scale computations, there is the need for more advanced rendering/illumination effects</a:t>
            </a: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A CPU-only solution can also provide performance, and can provided added features</a:t>
            </a: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The </a:t>
            </a:r>
            <a:r>
              <a:rPr lang="en-US" sz="2400" spc="-1" dirty="0" err="1" smtClean="0">
                <a:solidFill>
                  <a:srgbClr val="000000"/>
                </a:solidFill>
                <a:latin typeface="Arial"/>
              </a:rPr>
              <a:t>ParaView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 scripts are agnostic to the choice of hardware/software libraries. Users are supported everywhere</a:t>
            </a: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The landscape is constantly changing. It is our mission to test, validate, and deploy solutions as they fit </a:t>
            </a:r>
            <a:r>
              <a:rPr lang="en-US" sz="2400" b="0" strike="noStrike" spc="-1" smtClean="0">
                <a:solidFill>
                  <a:srgbClr val="000000"/>
                </a:solidFill>
                <a:latin typeface="Arial"/>
              </a:rPr>
              <a:t>our hardware (CPU and GPU).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431280" y="3429000"/>
            <a:ext cx="11323800" cy="107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72000" anchor="b"/>
          <a:lstStyle/>
          <a:p>
            <a:pPr>
              <a:lnSpc>
                <a:spcPct val="100000"/>
              </a:lnSpc>
            </a:pPr>
            <a:r>
              <a:rPr lang="en-US" sz="2600" b="1" strike="noStrike" spc="-1" dirty="0" smtClean="0">
                <a:solidFill>
                  <a:srgbClr val="404040"/>
                </a:solidFill>
                <a:latin typeface="Arial"/>
                <a:ea typeface="DejaVu Sans"/>
              </a:rPr>
              <a:t>Motivating facts II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0" rIns="0" bIns="45000"/>
          <a:lstStyle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Some users only have an allocation on the </a:t>
            </a:r>
            <a:r>
              <a:rPr lang="en-US" sz="2400" b="0" i="1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MultiCore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partition</a:t>
            </a: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Can we provide </a:t>
            </a:r>
            <a:r>
              <a:rPr lang="en-US" sz="2400" spc="-1" dirty="0" err="1" smtClean="0">
                <a:solidFill>
                  <a:srgbClr val="000000"/>
                </a:solidFill>
                <a:latin typeface="Arial"/>
              </a:rPr>
              <a:t>ParaView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 for ALL users, regardless of their allocation?</a:t>
            </a: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Questions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Is performance up to par?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Is it worth it?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Does it enable new ways to do visualization?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7066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72000" anchor="b"/>
          <a:lstStyle/>
          <a:p>
            <a:pPr>
              <a:lnSpc>
                <a:spcPct val="100000"/>
              </a:lnSpc>
            </a:pPr>
            <a:r>
              <a:rPr lang="en-US" sz="2600" b="1" strike="noStrike" spc="-1" dirty="0" smtClean="0">
                <a:solidFill>
                  <a:srgbClr val="404040"/>
                </a:solidFill>
                <a:latin typeface="Arial"/>
                <a:ea typeface="DejaVu Sans"/>
              </a:rPr>
              <a:t>Motivating facts III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0" rIns="0" bIns="45000"/>
          <a:lstStyle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GPUs are synonymous with OpenGL rendering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But traditional OpenGL limits both the shading models and the type of geometry that can be rendered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</a:rPr>
              <a:t>Tesselation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 leads to an explosion in triangle counts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OpenGL-based rasterization cannot handle implicit </a:t>
            </a:r>
            <a:r>
              <a:rPr lang="en-US" sz="2400" spc="-1" dirty="0" err="1" smtClean="0">
                <a:solidFill>
                  <a:srgbClr val="000000"/>
                </a:solidFill>
                <a:latin typeface="Arial"/>
              </a:rPr>
              <a:t>isosurfaces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, particles, streamlines or advanced shading (soft shadows, Ambient Occlusion, Global illumination, etc.)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28707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2412" y="609600"/>
            <a:ext cx="8458200" cy="533400"/>
          </a:xfrm>
        </p:spPr>
        <p:txBody>
          <a:bodyPr/>
          <a:lstStyle/>
          <a:p>
            <a:r>
              <a:rPr lang="en-US" b="1" dirty="0" smtClean="0"/>
              <a:t>Ambient </a:t>
            </a:r>
            <a:r>
              <a:rPr lang="en-US" b="1" dirty="0"/>
              <a:t>Light Occlusion</a:t>
            </a:r>
          </a:p>
        </p:txBody>
      </p:sp>
      <p:pic>
        <p:nvPicPr>
          <p:cNvPr id="616451" name="Picture 3" descr="bones04_normals_white_b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2057400"/>
            <a:ext cx="43180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452" name="Picture 5" descr="ao_bones04_normals_white_b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19050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30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72000" anchor="b"/>
          <a:lstStyle/>
          <a:p>
            <a:pPr>
              <a:lnSpc>
                <a:spcPct val="100000"/>
              </a:lnSpc>
            </a:pPr>
            <a:r>
              <a:rPr lang="en-US" sz="2600" b="1" strike="noStrike" spc="-1" dirty="0" smtClean="0">
                <a:solidFill>
                  <a:srgbClr val="404040"/>
                </a:solidFill>
                <a:latin typeface="Arial"/>
                <a:ea typeface="DejaVu Sans"/>
              </a:rPr>
              <a:t>Motivating facts IV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0" rIns="0" bIns="45000"/>
          <a:lstStyle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Parallel (distributed data) is the standard paradigm of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ParaView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</a:p>
          <a:p>
            <a:pPr marL="800280" lvl="1" indent="-341280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It uses the so-called </a:t>
            </a:r>
            <a:r>
              <a:rPr lang="en-US" sz="2400" i="1" spc="-1" dirty="0" smtClean="0">
                <a:solidFill>
                  <a:srgbClr val="000000"/>
                </a:solidFill>
                <a:latin typeface="Arial"/>
              </a:rPr>
              <a:t>sort-last image compositing</a:t>
            </a:r>
          </a:p>
          <a:p>
            <a:pPr marL="459000" lvl="1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</a:pPr>
            <a:endParaRPr lang="en-US" sz="2400" i="1" spc="-1" dirty="0" smtClean="0">
              <a:solidFill>
                <a:srgbClr val="000000"/>
              </a:solidFill>
              <a:latin typeface="Arial"/>
            </a:endParaRPr>
          </a:p>
          <a:p>
            <a:pPr marL="459000" lvl="1"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Illustration…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07975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1522412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609600"/>
            <a:ext cx="8686800" cy="533400"/>
          </a:xfrm>
        </p:spPr>
        <p:txBody>
          <a:bodyPr/>
          <a:lstStyle/>
          <a:p>
            <a:r>
              <a:rPr lang="en-GB" b="1" dirty="0" smtClean="0"/>
              <a:t>Sort-last image compositing</a:t>
            </a:r>
            <a:endParaRPr lang="en-US" b="1" dirty="0"/>
          </a:p>
        </p:txBody>
      </p:sp>
      <p:pic>
        <p:nvPicPr>
          <p:cNvPr id="5" name="Content Placeholder 4" descr="sslv.piece3.png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8304212" y="1280160"/>
            <a:ext cx="1645920" cy="1645920"/>
          </a:xfrm>
          <a:prstGeom prst="rect">
            <a:avLst/>
          </a:prstGeom>
        </p:spPr>
      </p:pic>
      <p:pic>
        <p:nvPicPr>
          <p:cNvPr id="6" name="Picture 5" descr="sslv.piece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7812" y="1280160"/>
            <a:ext cx="1645920" cy="1645920"/>
          </a:xfrm>
          <a:prstGeom prst="rect">
            <a:avLst/>
          </a:prstGeom>
        </p:spPr>
      </p:pic>
      <p:pic>
        <p:nvPicPr>
          <p:cNvPr id="7" name="Picture 6" descr="sslv.piece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612" y="1280160"/>
            <a:ext cx="1645920" cy="1645920"/>
          </a:xfrm>
          <a:prstGeom prst="rect">
            <a:avLst/>
          </a:prstGeom>
        </p:spPr>
      </p:pic>
      <p:pic>
        <p:nvPicPr>
          <p:cNvPr id="8" name="Picture 7" descr="sslv.piece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5412" y="1280160"/>
            <a:ext cx="1645920" cy="1645920"/>
          </a:xfrm>
          <a:prstGeom prst="rect">
            <a:avLst/>
          </a:prstGeom>
        </p:spPr>
      </p:pic>
      <p:grpSp>
        <p:nvGrpSpPr>
          <p:cNvPr id="3" name="Group 15"/>
          <p:cNvGrpSpPr/>
          <p:nvPr/>
        </p:nvGrpSpPr>
        <p:grpSpPr>
          <a:xfrm>
            <a:off x="3732212" y="3048000"/>
            <a:ext cx="5379720" cy="1645920"/>
            <a:chOff x="2209800" y="3048000"/>
            <a:chExt cx="5379720" cy="1645920"/>
          </a:xfrm>
        </p:grpSpPr>
        <p:pic>
          <p:nvPicPr>
            <p:cNvPr id="10" name="Picture 9" descr="sslv.piece2+3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3600" y="3048000"/>
              <a:ext cx="1645920" cy="1645920"/>
            </a:xfrm>
            <a:prstGeom prst="rect">
              <a:avLst/>
            </a:prstGeom>
          </p:spPr>
        </p:pic>
        <p:pic>
          <p:nvPicPr>
            <p:cNvPr id="13" name="Picture 12" descr="sslv.piece0+1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9800" y="3048000"/>
              <a:ext cx="1645920" cy="1645920"/>
            </a:xfrm>
            <a:prstGeom prst="rect">
              <a:avLst/>
            </a:prstGeom>
          </p:spPr>
        </p:pic>
      </p:grpSp>
      <p:pic>
        <p:nvPicPr>
          <p:cNvPr id="15" name="Picture 14" descr="sslv.piece0+1+2+3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1492" y="4754880"/>
            <a:ext cx="164592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0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1522412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GB" b="1" dirty="0"/>
              <a:t>Arbitrary </a:t>
            </a:r>
            <a:r>
              <a:rPr lang="en-GB" b="1" dirty="0" smtClean="0"/>
              <a:t>3-D data partitioning</a:t>
            </a:r>
            <a:endParaRPr lang="en-US" b="1" dirty="0"/>
          </a:p>
        </p:txBody>
      </p:sp>
      <p:pic>
        <p:nvPicPr>
          <p:cNvPr id="667651" name="Picture 3" descr="am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5700" y="1524001"/>
            <a:ext cx="5207000" cy="290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67652" name="Picture 4" descr="am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5700" y="1524001"/>
            <a:ext cx="5207000" cy="290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67653" name="Picture 5" descr="am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5700" y="1524001"/>
            <a:ext cx="5207000" cy="290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67654" name="Picture 6" descr="am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95700" y="1524001"/>
            <a:ext cx="5207000" cy="290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67655" name="Picture 7" descr="amr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95700" y="1524001"/>
            <a:ext cx="5207000" cy="290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67656" name="Picture 8" descr="am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95700" y="1524001"/>
            <a:ext cx="5207000" cy="290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67657" name="Picture 9" descr="am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95700" y="1525588"/>
            <a:ext cx="5207000" cy="2900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67658" name="Rectangle 10"/>
          <p:cNvSpPr>
            <a:spLocks noChangeArrowheads="1"/>
          </p:cNvSpPr>
          <p:nvPr/>
        </p:nvSpPr>
        <p:spPr bwMode="auto">
          <a:xfrm>
            <a:off x="2370138" y="4876801"/>
            <a:ext cx="7839075" cy="887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457200" indent="-457200" defTabSz="457200">
              <a:spcBef>
                <a:spcPts val="1500"/>
              </a:spcBef>
              <a:buClr>
                <a:srgbClr val="FF6606"/>
              </a:buClr>
              <a:buSzPct val="10000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GB" sz="2400" dirty="0"/>
              <a:t>Is the final image order-independent?</a:t>
            </a:r>
          </a:p>
          <a:p>
            <a:pPr marL="457200" indent="-457200" defTabSz="457200">
              <a:spcBef>
                <a:spcPts val="1500"/>
              </a:spcBef>
              <a:buClr>
                <a:srgbClr val="FF6606"/>
              </a:buClr>
              <a:buSzPct val="10000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GB" sz="2400" dirty="0"/>
              <a:t>A </a:t>
            </a:r>
            <a:r>
              <a:rPr lang="en-GB" sz="2400" dirty="0">
                <a:solidFill>
                  <a:srgbClr val="FC0A17"/>
                </a:solidFill>
              </a:rPr>
              <a:t>sort-last</a:t>
            </a:r>
            <a:r>
              <a:rPr lang="en-GB" sz="2400" dirty="0"/>
              <a:t> compositing enables complete freedom in data </a:t>
            </a:r>
            <a:r>
              <a:rPr lang="en-GB" sz="2400" dirty="0" smtClean="0"/>
              <a:t>partitioning for opaque geometries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635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72000" anchor="b"/>
          <a:lstStyle/>
          <a:p>
            <a:pPr>
              <a:lnSpc>
                <a:spcPct val="100000"/>
              </a:lnSpc>
            </a:pPr>
            <a:r>
              <a:rPr lang="en-US" sz="2600" b="1" strike="noStrike" spc="-1" dirty="0" smtClean="0">
                <a:solidFill>
                  <a:srgbClr val="404040"/>
                </a:solidFill>
                <a:latin typeface="Arial"/>
                <a:ea typeface="DejaVu Sans"/>
              </a:rPr>
              <a:t>These examples are where the classic OpenGL support shows its limits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600" rIns="0" bIns="45000"/>
          <a:lstStyle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Global illumination needs global data access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400" b="0" strike="noStrike" spc="-1" dirty="0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Sort-last </a:t>
            </a:r>
            <a:r>
              <a:rPr lang="en-US" sz="2400" b="0" i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alpha-compositing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is problematic for a ray-tracer  since it does not work for arbitrary secondary rays.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07A"/>
      </a:dk2>
      <a:lt2>
        <a:srgbClr val="E2001A"/>
      </a:lt2>
      <a:accent1>
        <a:srgbClr val="72791C"/>
      </a:accent1>
      <a:accent2>
        <a:srgbClr val="007A96"/>
      </a:accent2>
      <a:accent3>
        <a:srgbClr val="974806"/>
      </a:accent3>
      <a:accent4>
        <a:srgbClr val="800080"/>
      </a:accent4>
      <a:accent5>
        <a:srgbClr val="A78720"/>
      </a:accent5>
      <a:accent6>
        <a:srgbClr val="A60B16"/>
      </a:accent6>
      <a:hlink>
        <a:srgbClr val="A60B16"/>
      </a:hlink>
      <a:folHlink>
        <a:srgbClr val="A60B1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CSCS PowerPoint Template 16to9 2015</Template>
  <TotalTime>518</TotalTime>
  <Words>723</Words>
  <Application>Microsoft Office PowerPoint</Application>
  <PresentationFormat>Custom</PresentationFormat>
  <Paragraphs>127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DejaVu Sans</vt:lpstr>
      <vt:lpstr>Noto Sans CJK SC Regular</vt:lpstr>
      <vt:lpstr>Osaka</vt:lpstr>
      <vt:lpstr>Symbol</vt:lpstr>
      <vt:lpstr>Tahoma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Ambient Light Occlusion</vt:lpstr>
      <vt:lpstr>PowerPoint Presentation</vt:lpstr>
      <vt:lpstr>Sort-last image compositing</vt:lpstr>
      <vt:lpstr>Arbitrary 3-D data partitioning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Coming soon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ParaView Client-Server on Monte Leone</dc:title>
  <dc:subject/>
  <dc:creator>Windows User</dc:creator>
  <dc:description/>
  <cp:lastModifiedBy>Windows User</cp:lastModifiedBy>
  <cp:revision>64</cp:revision>
  <dcterms:created xsi:type="dcterms:W3CDTF">2016-03-11T12:51:25Z</dcterms:created>
  <dcterms:modified xsi:type="dcterms:W3CDTF">2018-10-16T13:34:04Z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</vt:i4>
  </property>
</Properties>
</file>